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2AFF0-BB91-49BE-A096-1AA5920D7B03}" type="datetimeFigureOut">
              <a:rPr lang="sr-Latn-CS" smtClean="0"/>
              <a:t>24.3.2014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D9CCF-2B8A-46A1-B99F-FEF30123528E}" type="slidenum">
              <a:rPr lang="sr-Latn-CS" smtClean="0"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D9CCF-2B8A-46A1-B99F-FEF30123528E}" type="slidenum">
              <a:rPr lang="sr-Latn-CS" smtClean="0"/>
              <a:t>2</a:t>
            </a:fld>
            <a:endParaRPr lang="sr-Latn-C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D9CCF-2B8A-46A1-B99F-FEF30123528E}" type="slidenum">
              <a:rPr lang="sr-Latn-CS" smtClean="0"/>
              <a:t>5</a:t>
            </a:fld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470025"/>
          </a:xfrm>
        </p:spPr>
        <p:txBody>
          <a:bodyPr>
            <a:normAutofit/>
          </a:bodyPr>
          <a:lstStyle/>
          <a:p>
            <a:r>
              <a:rPr lang="sr-Latn-C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Paradoks recepcije hiperteksta u srpskoj književnosti</a:t>
            </a:r>
            <a:endParaRPr lang="sr-Latn-C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962400"/>
            <a:ext cx="6172200" cy="940278"/>
          </a:xfrm>
        </p:spPr>
        <p:txBody>
          <a:bodyPr/>
          <a:lstStyle/>
          <a:p>
            <a:r>
              <a:rPr lang="sr-Latn-CS" i="1" dirty="0" smtClean="0"/>
              <a:t>Recepcija hiperteksta </a:t>
            </a:r>
            <a:r>
              <a:rPr lang="sr-Latn-CS" i="1" cap="small" dirty="0" smtClean="0"/>
              <a:t>Hazarskog rečnika</a:t>
            </a:r>
            <a:r>
              <a:rPr lang="sr-Latn-CS" i="1" dirty="0" smtClean="0"/>
              <a:t> Milorada Pavića</a:t>
            </a:r>
            <a:endParaRPr lang="sr-Latn-C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2578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MA Jelena Krunić</a:t>
            </a:r>
          </a:p>
          <a:p>
            <a:r>
              <a:rPr lang="sr-Latn-CS" dirty="0" smtClean="0"/>
              <a:t>Filozofski fakultet</a:t>
            </a:r>
          </a:p>
          <a:p>
            <a:r>
              <a:rPr lang="sr-Latn-CS" dirty="0" smtClean="0"/>
              <a:t>Novi Sad, Doktorand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/>
              <a:t>Hipertekst </a:t>
            </a:r>
            <a:r>
              <a:rPr lang="sr-Latn-CS" cap="small" dirty="0" smtClean="0"/>
              <a:t>Hazarskog rečnika</a:t>
            </a:r>
            <a:endParaRPr lang="sr-Latn-CS" dirty="0"/>
          </a:p>
        </p:txBody>
      </p:sp>
      <p:pic>
        <p:nvPicPr>
          <p:cNvPr id="5" name="Content Placeholder 4" descr="Ted Nelson Literary Machines.gif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143000" y="2362200"/>
            <a:ext cx="2952750" cy="253365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2286000"/>
            <a:ext cx="3749040" cy="2819400"/>
          </a:xfrm>
        </p:spPr>
        <p:txBody>
          <a:bodyPr>
            <a:normAutofit fontScale="92500" lnSpcReduction="20000"/>
          </a:bodyPr>
          <a:lstStyle/>
          <a:p>
            <a:r>
              <a:rPr lang="sr-Latn-CS" sz="2400" dirty="0" smtClean="0"/>
              <a:t>Prvo izdanje 1998. godine</a:t>
            </a:r>
          </a:p>
          <a:p>
            <a:r>
              <a:rPr lang="sr-Latn-CS" sz="2400" dirty="0" smtClean="0"/>
              <a:t>Drugo izdanje 2002. godine</a:t>
            </a:r>
          </a:p>
          <a:p>
            <a:r>
              <a:rPr lang="sr-Latn-CS" sz="2400" dirty="0" smtClean="0"/>
              <a:t>Prvi hipertekst u srpskoj književnosti</a:t>
            </a:r>
          </a:p>
          <a:p>
            <a:r>
              <a:rPr lang="sr-Latn-CS" sz="2400" dirty="0" smtClean="0"/>
              <a:t>Prvi multimedijalni roman na svetu (Milorad Pavić)</a:t>
            </a:r>
          </a:p>
          <a:p>
            <a:endParaRPr lang="sr-Latn-CS" sz="2400" dirty="0" smtClean="0"/>
          </a:p>
          <a:p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Претходне напомене</a:t>
            </a:r>
            <a:r>
              <a:rPr lang="sr-Cyrl-CS" sz="2800" i="1" dirty="0" smtClean="0">
                <a:latin typeface="Times New Roman" pitchFamily="18" charset="0"/>
                <a:cs typeface="Times New Roman" pitchFamily="18" charset="0"/>
              </a:rPr>
              <a:t> – читалац који би из редоследа одредница могао да ишчита скривени смисао књиге одавно је ишчезао са земље, јер данашња читалашка публика сматра да је питање маште искључиво у надлежности писца и да је се та ствар уопште не тиче. </a:t>
            </a:r>
            <a:r>
              <a:rPr lang="sr-Cyrl-CS" sz="2800" dirty="0" smtClean="0">
                <a:latin typeface="Times New Roman" pitchFamily="18" charset="0"/>
                <a:cs typeface="Times New Roman" pitchFamily="18" charset="0"/>
              </a:rPr>
              <a:t>(Павић, 2003: 34)</a:t>
            </a:r>
          </a:p>
          <a:p>
            <a:pPr algn="just"/>
            <a:r>
              <a:rPr lang="sr-Latn-C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Предговор андрогином издању Хазаског речника</a:t>
            </a:r>
            <a:r>
              <a:rPr lang="sr-Latn-C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800" i="1" dirty="0" smtClean="0">
                <a:latin typeface="Times New Roman" pitchFamily="18" charset="0"/>
                <a:cs typeface="Times New Roman" pitchFamily="18" charset="0"/>
              </a:rPr>
              <a:t>- Ја сам одавно желео да књижевност, која је нереверзибилна уметност начиним реверзибилном. </a:t>
            </a:r>
            <a:r>
              <a:rPr lang="sr-Cyrl-CS" sz="2800" dirty="0" smtClean="0">
                <a:latin typeface="Times New Roman" pitchFamily="18" charset="0"/>
                <a:cs typeface="Times New Roman" pitchFamily="18" charset="0"/>
              </a:rPr>
              <a:t>(Павић, 2003: 13)</a:t>
            </a:r>
          </a:p>
          <a:p>
            <a:pPr algn="just"/>
            <a:r>
              <a:rPr lang="sr-Latn-C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Почетак и крај романа</a:t>
            </a:r>
            <a:r>
              <a:rPr lang="sr-Cyrl-CS" sz="2800" i="1" dirty="0" smtClean="0">
                <a:latin typeface="Times New Roman" pitchFamily="18" charset="0"/>
                <a:cs typeface="Times New Roman" pitchFamily="18" charset="0"/>
              </a:rPr>
              <a:t> - онај ко хоће да мења начин читања једног романа, мора да мења и начин писања тог романа </a:t>
            </a:r>
            <a:r>
              <a:rPr lang="sr-Cyrl-CS" sz="2800" dirty="0" smtClean="0">
                <a:latin typeface="Times New Roman" pitchFamily="18" charset="0"/>
                <a:cs typeface="Times New Roman" pitchFamily="18" charset="0"/>
              </a:rPr>
              <a:t>(Паваћ, 2005: 15)</a:t>
            </a:r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/>
              <a:t>recepcija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sr-Latn-CS" sz="2000" dirty="0" smtClean="0"/>
              <a:t>Gvozden Eror</a:t>
            </a:r>
          </a:p>
          <a:p>
            <a:r>
              <a:rPr lang="sr-Latn-CS" sz="2000" dirty="0" smtClean="0"/>
              <a:t>Vladislava Gordić Petković</a:t>
            </a:r>
          </a:p>
          <a:p>
            <a:r>
              <a:rPr lang="sr-Latn-CS" sz="2000" dirty="0" smtClean="0"/>
              <a:t>Boško Tomašević</a:t>
            </a:r>
          </a:p>
          <a:p>
            <a:r>
              <a:rPr lang="sr-Latn-CS" sz="2000" dirty="0" smtClean="0"/>
              <a:t>Mirna Radin-Sabadoš</a:t>
            </a:r>
          </a:p>
          <a:p>
            <a:r>
              <a:rPr lang="sr-Latn-CS" sz="2000" dirty="0" smtClean="0"/>
              <a:t>Biljana Radić-Bojanić</a:t>
            </a:r>
          </a:p>
          <a:p>
            <a:r>
              <a:rPr lang="sr-Latn-CS" sz="2000" dirty="0" smtClean="0"/>
              <a:t>Predrag Rodić</a:t>
            </a:r>
          </a:p>
          <a:p>
            <a:r>
              <a:rPr lang="sr-Latn-CS" sz="2000" dirty="0" smtClean="0"/>
              <a:t>...</a:t>
            </a:r>
            <a:endParaRPr lang="sr-Latn-C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r-Latn-CS" sz="2000" dirty="0" smtClean="0"/>
              <a:t>Sava Damjanov</a:t>
            </a:r>
          </a:p>
          <a:p>
            <a:r>
              <a:rPr lang="sr-Latn-CS" sz="2000" dirty="0" smtClean="0"/>
              <a:t>Jasmina Mihajlović</a:t>
            </a:r>
          </a:p>
          <a:p>
            <a:r>
              <a:rPr lang="sr-Latn-CS" sz="2000" dirty="0" smtClean="0"/>
              <a:t>Vladislava Gordić Petković</a:t>
            </a:r>
          </a:p>
          <a:p>
            <a:r>
              <a:rPr lang="sr-Latn-CS" sz="2000" dirty="0" smtClean="0"/>
              <a:t>Boško Tomašević</a:t>
            </a:r>
          </a:p>
          <a:p>
            <a:r>
              <a:rPr lang="sr-Latn-CS" sz="2000" dirty="0" smtClean="0"/>
              <a:t>...</a:t>
            </a:r>
            <a:endParaRPr lang="sr-Latn-C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r-Latn-CS" dirty="0" smtClean="0"/>
              <a:t>O hipertekstu</a:t>
            </a:r>
            <a:endParaRPr lang="sr-Latn-C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Latn-CS" dirty="0" smtClean="0"/>
              <a:t>O hipertekstu </a:t>
            </a:r>
            <a:r>
              <a:rPr lang="sr-Latn-CS" cap="small" dirty="0" smtClean="0"/>
              <a:t>Hazarskog rečnika</a:t>
            </a:r>
            <a:endParaRPr lang="sr-Latn-C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6172200" cy="1676400"/>
          </a:xfrm>
        </p:spPr>
        <p:txBody>
          <a:bodyPr>
            <a:normAutofit/>
          </a:bodyPr>
          <a:lstStyle/>
          <a:p>
            <a:r>
              <a:rPr lang="sr-Latn-CS" sz="2800" dirty="0" smtClean="0"/>
              <a:t>Značaj hiperteksta Hazarskog rečnika za srpsku književnost</a:t>
            </a:r>
            <a:endParaRPr lang="sr-Latn-C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0" y="3200400"/>
            <a:ext cx="6172200" cy="2362200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sr-Latn-CS" sz="2000" dirty="0" smtClean="0"/>
              <a:t>Uvođenje u savremene tokove svetske književnosti</a:t>
            </a:r>
          </a:p>
          <a:p>
            <a:pPr algn="just">
              <a:buFontTx/>
              <a:buChar char="-"/>
            </a:pPr>
            <a:r>
              <a:rPr lang="sr-Latn-CS" sz="2000" dirty="0" smtClean="0"/>
              <a:t> </a:t>
            </a:r>
            <a:r>
              <a:rPr lang="sr-Latn-CS" sz="2000" dirty="0" smtClean="0"/>
              <a:t>Uvođenje Interneta u književno stvaralaštvo</a:t>
            </a:r>
          </a:p>
          <a:p>
            <a:pPr algn="just">
              <a:buFontTx/>
              <a:buChar char="-"/>
            </a:pPr>
            <a:r>
              <a:rPr lang="sr-Latn-CS" sz="2000" dirty="0" smtClean="0"/>
              <a:t> </a:t>
            </a:r>
            <a:r>
              <a:rPr lang="sr-Latn-CS" sz="2000" dirty="0" smtClean="0"/>
              <a:t>Internet kao novi način komunikacije čitalačke piblike i pisca - interaktivnost</a:t>
            </a:r>
          </a:p>
          <a:p>
            <a:pPr algn="just"/>
            <a:endParaRPr lang="sr-Latn-C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</TotalTime>
  <Words>222</Words>
  <Application>Microsoft Office PowerPoint</Application>
  <PresentationFormat>On-screen Show (4:3)</PresentationFormat>
  <Paragraphs>34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Paradoks recepcije hiperteksta u srpskoj književnosti</vt:lpstr>
      <vt:lpstr>Hipertekst Hazarskog rečnika</vt:lpstr>
      <vt:lpstr>Slide 3</vt:lpstr>
      <vt:lpstr>recepcija</vt:lpstr>
      <vt:lpstr>Značaj hiperteksta Hazarskog rečnika za srpsku književnost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Paradoks recepcije hiperteksta u srpskoj književnosti</dc:title>
  <dc:creator/>
  <cp:lastModifiedBy>Jelena Milica</cp:lastModifiedBy>
  <cp:revision>11</cp:revision>
  <dcterms:created xsi:type="dcterms:W3CDTF">2006-08-16T00:00:00Z</dcterms:created>
  <dcterms:modified xsi:type="dcterms:W3CDTF">2014-03-24T19:10:08Z</dcterms:modified>
</cp:coreProperties>
</file>